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68" r:id="rId2"/>
    <p:sldId id="257" r:id="rId3"/>
    <p:sldId id="285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263" r:id="rId38"/>
  </p:sldIdLst>
  <p:sldSz cx="9144000" cy="6858000" type="screen4x3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8C"/>
    <a:srgbClr val="508EFF"/>
    <a:srgbClr val="7BA9CA"/>
    <a:srgbClr val="62C5DC"/>
    <a:srgbClr val="F2F2F2"/>
    <a:srgbClr val="BB9F7A"/>
    <a:srgbClr val="649788"/>
    <a:srgbClr val="1F4E79"/>
    <a:srgbClr val="2683C6"/>
    <a:srgbClr val="04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6318" autoAdjust="0"/>
  </p:normalViewPr>
  <p:slideViewPr>
    <p:cSldViewPr snapToGrid="0" showGuides="1">
      <p:cViewPr>
        <p:scale>
          <a:sx n="100" d="100"/>
          <a:sy n="100" d="100"/>
        </p:scale>
        <p:origin x="-1140" y="-144"/>
      </p:cViewPr>
      <p:guideLst>
        <p:guide orient="horz" pos="2137"/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86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5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9BCAF648-C11D-464B-9F61-EF8C7BAC3DD0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9E34-AC59-45A9-9ED1-B0E8DF802E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11938" y="170706"/>
            <a:ext cx="5075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000" b="1" dirty="0" smtClean="0">
                <a:solidFill>
                  <a:srgbClr val="7BA9CA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12 </a:t>
            </a:r>
            <a:r>
              <a:rPr lang="zh-CN" altLang="en-US" sz="4000" b="1" dirty="0" smtClean="0">
                <a:solidFill>
                  <a:srgbClr val="7BA9CA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传感器与控制机制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" y="6138790"/>
            <a:ext cx="2434233" cy="329575"/>
          </a:xfrm>
          <a:prstGeom prst="rect">
            <a:avLst/>
          </a:prstGeom>
        </p:spPr>
      </p:pic>
      <p:pic>
        <p:nvPicPr>
          <p:cNvPr id="5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23"/>
          <p:cNvSpPr txBox="1"/>
          <p:nvPr/>
        </p:nvSpPr>
        <p:spPr>
          <a:xfrm>
            <a:off x="2277980" y="2061746"/>
            <a:ext cx="4420531" cy="9582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dirty="0">
                <a:sym typeface="+mn-lt"/>
              </a:rPr>
              <a:t>1. 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检测</a:t>
            </a:r>
            <a:r>
              <a:rPr lang="zh-CN" altLang="en-US" dirty="0">
                <a:sym typeface="+mn-lt"/>
              </a:rPr>
              <a:t>、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采集</a:t>
            </a:r>
            <a:r>
              <a:rPr lang="zh-CN" altLang="en-US" dirty="0">
                <a:sym typeface="+mn-lt"/>
              </a:rPr>
              <a:t>物理世界的各种信息。</a:t>
            </a:r>
          </a:p>
          <a:p>
            <a:r>
              <a:rPr lang="en-US" altLang="zh-CN" dirty="0">
                <a:sym typeface="+mn-lt"/>
              </a:rPr>
              <a:t>2. </a:t>
            </a:r>
            <a:r>
              <a:rPr lang="zh-CN" altLang="en-US" dirty="0">
                <a:sym typeface="+mn-lt"/>
              </a:rPr>
              <a:t>将信息转化为以</a:t>
            </a:r>
            <a:r>
              <a:rPr lang="zh-CN" altLang="en-US" dirty="0">
                <a:solidFill>
                  <a:srgbClr val="FF0000"/>
                </a:solidFill>
                <a:sym typeface="+mn-lt"/>
              </a:rPr>
              <a:t>电信号</a:t>
            </a:r>
            <a:r>
              <a:rPr lang="zh-CN" altLang="en-US" dirty="0">
                <a:sym typeface="+mn-lt"/>
              </a:rPr>
              <a:t>形式。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79105" y="117767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传感器的功能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39307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4450" y="3702503"/>
            <a:ext cx="1354138" cy="595313"/>
          </a:xfrm>
          <a:prstGeom prst="rect">
            <a:avLst/>
          </a:prstGeom>
          <a:solidFill>
            <a:srgbClr val="01ACBE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cs typeface="+mn-ea"/>
              </a:rPr>
              <a:t>物理信号</a:t>
            </a:r>
          </a:p>
        </p:txBody>
      </p:sp>
      <p:sp>
        <p:nvSpPr>
          <p:cNvPr id="7" name="矩形 6"/>
          <p:cNvSpPr/>
          <p:nvPr/>
        </p:nvSpPr>
        <p:spPr>
          <a:xfrm>
            <a:off x="3552825" y="3445328"/>
            <a:ext cx="2070100" cy="1101725"/>
          </a:xfrm>
          <a:prstGeom prst="rect">
            <a:avLst/>
          </a:prstGeom>
          <a:solidFill>
            <a:srgbClr val="01ACBE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cs typeface="+mn-ea"/>
              </a:rPr>
              <a:t>传感器</a:t>
            </a:r>
          </a:p>
        </p:txBody>
      </p:sp>
      <p:sp>
        <p:nvSpPr>
          <p:cNvPr id="9" name="矩形 8"/>
          <p:cNvSpPr/>
          <p:nvPr/>
        </p:nvSpPr>
        <p:spPr>
          <a:xfrm>
            <a:off x="6340475" y="3708853"/>
            <a:ext cx="1462088" cy="593725"/>
          </a:xfrm>
          <a:prstGeom prst="rect">
            <a:avLst/>
          </a:prstGeom>
          <a:solidFill>
            <a:srgbClr val="01ACBE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cs typeface="+mn-ea"/>
              </a:rPr>
              <a:t>电信号</a:t>
            </a:r>
          </a:p>
        </p:txBody>
      </p:sp>
      <p:sp>
        <p:nvSpPr>
          <p:cNvPr id="12" name="右箭头 11"/>
          <p:cNvSpPr/>
          <p:nvPr/>
        </p:nvSpPr>
        <p:spPr>
          <a:xfrm>
            <a:off x="2668588" y="3940628"/>
            <a:ext cx="866775" cy="1603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3" name="右箭头 12"/>
          <p:cNvSpPr/>
          <p:nvPr/>
        </p:nvSpPr>
        <p:spPr>
          <a:xfrm>
            <a:off x="5622925" y="3934278"/>
            <a:ext cx="722313" cy="1666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4" name="圆角矩形 13"/>
          <p:cNvSpPr/>
          <p:nvPr/>
        </p:nvSpPr>
        <p:spPr>
          <a:xfrm>
            <a:off x="4995069" y="3613603"/>
            <a:ext cx="538162" cy="84215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转换</a:t>
            </a:r>
          </a:p>
        </p:txBody>
      </p:sp>
      <p:sp>
        <p:nvSpPr>
          <p:cNvPr id="15" name="文本框 21"/>
          <p:cNvSpPr txBox="1">
            <a:spLocks noChangeArrowheads="1"/>
          </p:cNvSpPr>
          <p:nvPr/>
        </p:nvSpPr>
        <p:spPr bwMode="auto">
          <a:xfrm>
            <a:off x="1404938" y="4253459"/>
            <a:ext cx="10287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光照</a:t>
            </a:r>
            <a:endParaRPr lang="en-US" altLang="zh-CN" dirty="0"/>
          </a:p>
          <a:p>
            <a:r>
              <a:rPr lang="zh-CN" altLang="en-US" dirty="0"/>
              <a:t>声音</a:t>
            </a:r>
            <a:endParaRPr lang="en-US" altLang="zh-CN" dirty="0"/>
          </a:p>
          <a:p>
            <a:r>
              <a:rPr lang="zh-CN" altLang="en-US" dirty="0"/>
              <a:t>温度</a:t>
            </a:r>
            <a:endParaRPr lang="en-US" altLang="zh-CN" dirty="0"/>
          </a:p>
          <a:p>
            <a:r>
              <a:rPr lang="zh-CN" altLang="en-US" dirty="0"/>
              <a:t>湿度</a:t>
            </a:r>
            <a:endParaRPr lang="en-US" altLang="zh-CN" dirty="0"/>
          </a:p>
          <a:p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16" name="圆角矩形 15"/>
          <p:cNvSpPr/>
          <p:nvPr/>
        </p:nvSpPr>
        <p:spPr>
          <a:xfrm>
            <a:off x="3607594" y="3567955"/>
            <a:ext cx="536575" cy="9334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检测采集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248159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智能家居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46356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17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164" y="2107021"/>
            <a:ext cx="7442183" cy="3942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20434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如何获取温度和湿度数据？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41974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/>
          <a:stretch>
            <a:fillRect/>
          </a:stretch>
        </p:blipFill>
        <p:spPr>
          <a:xfrm>
            <a:off x="656381" y="2424394"/>
            <a:ext cx="7977256" cy="350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20434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项目：简易室内温湿度监测控制系统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41974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6" name="文本框 23"/>
          <p:cNvSpPr txBox="1"/>
          <p:nvPr/>
        </p:nvSpPr>
        <p:spPr>
          <a:xfrm>
            <a:off x="656381" y="2105377"/>
            <a:ext cx="4803303" cy="38150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硬件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：卡片式计算机系统、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温湿度传感器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、面包板、连接导线。</a:t>
            </a:r>
          </a:p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软件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Python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编程环境。</a:t>
            </a:r>
          </a:p>
          <a:p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目标：</a:t>
            </a:r>
          </a:p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</a:t>
            </a:r>
            <a:r>
              <a:rPr lang="en-US" altLang="zh-CN" dirty="0" smtClean="0">
                <a:latin typeface="+mn-ea"/>
                <a:ea typeface="+mn-ea"/>
                <a:cs typeface="+mn-ea"/>
                <a:sym typeface="+mn-lt"/>
              </a:rPr>
              <a:t>1. 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搭建温湿度获取系统</a:t>
            </a:r>
          </a:p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</a:t>
            </a:r>
            <a:r>
              <a:rPr lang="en-US" altLang="zh-CN" dirty="0" smtClean="0">
                <a:latin typeface="+mn-ea"/>
                <a:ea typeface="+mn-ea"/>
                <a:cs typeface="+mn-ea"/>
                <a:sym typeface="+mn-lt"/>
              </a:rPr>
              <a:t>2. 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获取温度和湿度数据</a:t>
            </a:r>
          </a:p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</a:t>
            </a:r>
            <a:r>
              <a:rPr lang="en-US" altLang="zh-CN" dirty="0" smtClean="0">
                <a:latin typeface="+mn-ea"/>
                <a:ea typeface="+mn-ea"/>
                <a:cs typeface="+mn-ea"/>
                <a:sym typeface="+mn-lt"/>
              </a:rPr>
              <a:t>3. 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对数据进行校验筛选</a:t>
            </a:r>
          </a:p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</a:t>
            </a:r>
            <a:r>
              <a:rPr lang="en-US" altLang="zh-CN" dirty="0" smtClean="0">
                <a:latin typeface="+mn-ea"/>
                <a:ea typeface="+mn-ea"/>
                <a:cs typeface="+mn-ea"/>
                <a:sym typeface="+mn-lt"/>
              </a:rPr>
              <a:t>4. 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实现温湿度控制功能</a:t>
            </a:r>
          </a:p>
        </p:txBody>
      </p:sp>
      <p:sp>
        <p:nvSpPr>
          <p:cNvPr id="9" name="椭圆 8"/>
          <p:cNvSpPr/>
          <p:nvPr/>
        </p:nvSpPr>
        <p:spPr>
          <a:xfrm>
            <a:off x="4268308" y="4795874"/>
            <a:ext cx="2044700" cy="1016000"/>
          </a:xfrm>
          <a:prstGeom prst="ellipse">
            <a:avLst/>
          </a:prstGeom>
          <a:solidFill>
            <a:srgbClr val="7BA9CA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传感器获取数据</a:t>
            </a:r>
          </a:p>
        </p:txBody>
      </p:sp>
      <p:sp>
        <p:nvSpPr>
          <p:cNvPr id="10" name="椭圆 9"/>
          <p:cNvSpPr/>
          <p:nvPr/>
        </p:nvSpPr>
        <p:spPr>
          <a:xfrm>
            <a:off x="7014683" y="4795874"/>
            <a:ext cx="1911350" cy="1016000"/>
          </a:xfrm>
          <a:prstGeom prst="ellipse">
            <a:avLst/>
          </a:prstGeom>
          <a:solidFill>
            <a:srgbClr val="7BA9CA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实现对温湿度的控制</a:t>
            </a:r>
          </a:p>
        </p:txBody>
      </p:sp>
      <p:sp>
        <p:nvSpPr>
          <p:cNvPr id="12" name="椭圆 11"/>
          <p:cNvSpPr/>
          <p:nvPr/>
        </p:nvSpPr>
        <p:spPr>
          <a:xfrm>
            <a:off x="4973158" y="2790862"/>
            <a:ext cx="1562100" cy="1016000"/>
          </a:xfrm>
          <a:prstGeom prst="ellipse">
            <a:avLst/>
          </a:prstGeom>
          <a:solidFill>
            <a:srgbClr val="7BA9CA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程序读取数据</a:t>
            </a:r>
          </a:p>
        </p:txBody>
      </p:sp>
      <p:sp>
        <p:nvSpPr>
          <p:cNvPr id="13" name="右箭头 12"/>
          <p:cNvSpPr/>
          <p:nvPr/>
        </p:nvSpPr>
        <p:spPr>
          <a:xfrm rot="18864668">
            <a:off x="4862033" y="4186275"/>
            <a:ext cx="1177925" cy="254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2846948">
            <a:off x="7143270" y="4176750"/>
            <a:ext cx="1177925" cy="254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720996" y="2763874"/>
            <a:ext cx="1562100" cy="1016000"/>
          </a:xfrm>
          <a:prstGeom prst="ellipse">
            <a:avLst/>
          </a:prstGeom>
          <a:solidFill>
            <a:srgbClr val="7BA9CA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程序筛选数据</a:t>
            </a:r>
          </a:p>
        </p:txBody>
      </p:sp>
      <p:sp>
        <p:nvSpPr>
          <p:cNvPr id="16" name="右箭头 15"/>
          <p:cNvSpPr/>
          <p:nvPr/>
        </p:nvSpPr>
        <p:spPr>
          <a:xfrm>
            <a:off x="6330950" y="3185356"/>
            <a:ext cx="673100" cy="2270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17767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温湿度传感器介绍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39307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/>
        </p:nvSpPr>
        <p:spPr>
          <a:xfrm>
            <a:off x="739772" y="2870716"/>
            <a:ext cx="479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温湿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度传感器，是用于获取环境中的温度和湿度数据的传感器，包括一个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感湿元件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和一个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测温元件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，以及一个高性能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位单片机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18" name="任意多边形 16"/>
          <p:cNvSpPr/>
          <p:nvPr/>
        </p:nvSpPr>
        <p:spPr>
          <a:xfrm rot="10800000" flipH="1">
            <a:off x="232996" y="1916132"/>
            <a:ext cx="8678007" cy="347882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9496" y="2419592"/>
            <a:ext cx="2787904" cy="2471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17767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温湿度传感器的原理简介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39307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656381" y="2287134"/>
            <a:ext cx="7998079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/>
              <a:t>　　</a:t>
            </a:r>
            <a:r>
              <a:rPr lang="zh-CN" altLang="en-US" dirty="0" smtClean="0">
                <a:solidFill>
                  <a:srgbClr val="466E8C"/>
                </a:solidFill>
              </a:rPr>
              <a:t>湿度</a:t>
            </a:r>
            <a:r>
              <a:rPr lang="zh-CN" altLang="en-US" dirty="0">
                <a:solidFill>
                  <a:srgbClr val="466E8C"/>
                </a:solidFill>
              </a:rPr>
              <a:t>传感器</a:t>
            </a:r>
            <a:r>
              <a:rPr lang="zh-CN" altLang="en-US" dirty="0"/>
              <a:t>，采用</a:t>
            </a:r>
            <a:r>
              <a:rPr lang="zh-CN" altLang="en-US" dirty="0">
                <a:solidFill>
                  <a:srgbClr val="FF0000"/>
                </a:solidFill>
              </a:rPr>
              <a:t>功能高分子膜</a:t>
            </a:r>
            <a:r>
              <a:rPr lang="zh-CN" altLang="en-US" dirty="0"/>
              <a:t>涂敷在陶瓷衬底上，</a:t>
            </a:r>
            <a:r>
              <a:rPr lang="zh-CN" altLang="en-US" dirty="0">
                <a:solidFill>
                  <a:srgbClr val="FF0000"/>
                </a:solidFill>
              </a:rPr>
              <a:t>形成阻抗随相对湿度变化</a:t>
            </a:r>
            <a:r>
              <a:rPr lang="zh-CN" altLang="en-US" dirty="0"/>
              <a:t>的敏感部件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　　</a:t>
            </a:r>
            <a:r>
              <a:rPr lang="zh-CN" altLang="en-US" dirty="0" smtClean="0">
                <a:solidFill>
                  <a:srgbClr val="466E8C"/>
                </a:solidFill>
              </a:rPr>
              <a:t>温度传感器</a:t>
            </a:r>
            <a:r>
              <a:rPr lang="zh-CN" altLang="en-US" dirty="0"/>
              <a:t>，由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种金属氧化物</a:t>
            </a:r>
            <a:r>
              <a:rPr lang="zh-CN" altLang="en-US" dirty="0"/>
              <a:t>组成</a:t>
            </a:r>
            <a:r>
              <a:rPr lang="zh-CN" altLang="en-US" dirty="0">
                <a:solidFill>
                  <a:srgbClr val="FF0000"/>
                </a:solidFill>
              </a:rPr>
              <a:t>热敏电阻</a:t>
            </a:r>
            <a:r>
              <a:rPr lang="zh-CN" altLang="en-US" dirty="0"/>
              <a:t>，其原理为</a:t>
            </a:r>
            <a:r>
              <a:rPr lang="zh-CN" altLang="en-US" dirty="0">
                <a:solidFill>
                  <a:srgbClr val="FF0000"/>
                </a:solidFill>
              </a:rPr>
              <a:t>电阻值随着温度上升而迅速下降 </a:t>
            </a:r>
            <a:r>
              <a:rPr lang="zh-CN" altLang="en-US" dirty="0"/>
              <a:t>。</a:t>
            </a:r>
          </a:p>
        </p:txBody>
      </p:sp>
      <p:pic>
        <p:nvPicPr>
          <p:cNvPr id="9" name="图片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61612" b="13422"/>
          <a:stretch>
            <a:fillRect/>
          </a:stretch>
        </p:blipFill>
        <p:spPr bwMode="auto">
          <a:xfrm>
            <a:off x="1532565" y="3985035"/>
            <a:ext cx="1978025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2149" r="50093" b="36096"/>
          <a:stretch>
            <a:fillRect/>
          </a:stretch>
        </p:blipFill>
        <p:spPr bwMode="auto">
          <a:xfrm>
            <a:off x="5407616" y="4525749"/>
            <a:ext cx="29495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3694189" y="1887024"/>
            <a:ext cx="1922463" cy="400110"/>
          </a:xfrm>
          <a:prstGeom prst="rect">
            <a:avLst/>
          </a:prstGeom>
          <a:solidFill>
            <a:srgbClr val="01ACBE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000" b="1">
                <a:solidFill>
                  <a:prstClr val="white"/>
                </a:solidFill>
                <a:cs typeface="+mn-ea"/>
              </a:defRPr>
            </a:lvl1pPr>
          </a:lstStyle>
          <a:p>
            <a:r>
              <a:rPr lang="zh-CN" altLang="en-US" dirty="0"/>
              <a:t>敏感材料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温湿度传感器的输出信号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656381" y="1732735"/>
            <a:ext cx="7998079" cy="9592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模拟传感器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数字传感器</a:t>
            </a:r>
          </a:p>
        </p:txBody>
      </p:sp>
      <p:pic>
        <p:nvPicPr>
          <p:cNvPr id="13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1"/>
          <a:stretch>
            <a:fillRect/>
          </a:stretch>
        </p:blipFill>
        <p:spPr bwMode="auto">
          <a:xfrm>
            <a:off x="5043488" y="4286427"/>
            <a:ext cx="3744912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793750" y="3399015"/>
            <a:ext cx="1354138" cy="593725"/>
          </a:xfrm>
          <a:prstGeom prst="rect">
            <a:avLst/>
          </a:prstGeom>
          <a:solidFill>
            <a:srgbClr val="01ACBE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物理信号</a:t>
            </a:r>
          </a:p>
        </p:txBody>
      </p:sp>
      <p:sp>
        <p:nvSpPr>
          <p:cNvPr id="15" name="矩形 14"/>
          <p:cNvSpPr/>
          <p:nvPr/>
        </p:nvSpPr>
        <p:spPr>
          <a:xfrm>
            <a:off x="2811463" y="3141840"/>
            <a:ext cx="1379537" cy="1100137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传感器</a:t>
            </a:r>
          </a:p>
        </p:txBody>
      </p:sp>
      <p:sp>
        <p:nvSpPr>
          <p:cNvPr id="16" name="矩形 15"/>
          <p:cNvSpPr/>
          <p:nvPr/>
        </p:nvSpPr>
        <p:spPr>
          <a:xfrm>
            <a:off x="4908550" y="3405365"/>
            <a:ext cx="1462088" cy="593725"/>
          </a:xfrm>
          <a:prstGeom prst="rect">
            <a:avLst/>
          </a:prstGeom>
          <a:solidFill>
            <a:srgbClr val="508EFF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模拟信号</a:t>
            </a:r>
          </a:p>
        </p:txBody>
      </p:sp>
      <p:sp>
        <p:nvSpPr>
          <p:cNvPr id="17" name="右箭头 16"/>
          <p:cNvSpPr/>
          <p:nvPr/>
        </p:nvSpPr>
        <p:spPr>
          <a:xfrm>
            <a:off x="2160588" y="3605390"/>
            <a:ext cx="636587" cy="1714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8" name="右箭头 17"/>
          <p:cNvSpPr/>
          <p:nvPr/>
        </p:nvSpPr>
        <p:spPr>
          <a:xfrm>
            <a:off x="4191000" y="3630790"/>
            <a:ext cx="722313" cy="1666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9" name="圆角矩形 18"/>
          <p:cNvSpPr/>
          <p:nvPr/>
        </p:nvSpPr>
        <p:spPr>
          <a:xfrm>
            <a:off x="6370638" y="3229899"/>
            <a:ext cx="1031875" cy="388191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模数转换</a:t>
            </a: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884238" y="4007766"/>
            <a:ext cx="10287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光照</a:t>
            </a:r>
            <a:endParaRPr lang="en-US" altLang="zh-CN" dirty="0"/>
          </a:p>
          <a:p>
            <a:r>
              <a:rPr lang="zh-CN" altLang="en-US" dirty="0"/>
              <a:t>声音</a:t>
            </a:r>
            <a:endParaRPr lang="en-US" altLang="zh-CN" dirty="0"/>
          </a:p>
          <a:p>
            <a:r>
              <a:rPr lang="zh-CN" altLang="en-US" dirty="0"/>
              <a:t>温度</a:t>
            </a:r>
            <a:endParaRPr lang="en-US" altLang="zh-CN" dirty="0"/>
          </a:p>
          <a:p>
            <a:r>
              <a:rPr lang="zh-CN" altLang="en-US" dirty="0"/>
              <a:t>湿度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367588" y="3440290"/>
            <a:ext cx="1285875" cy="593725"/>
          </a:xfrm>
          <a:prstGeom prst="rect">
            <a:avLst/>
          </a:prstGeom>
          <a:solidFill>
            <a:srgbClr val="FFC000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数字信号</a:t>
            </a:r>
          </a:p>
        </p:txBody>
      </p:sp>
      <p:sp>
        <p:nvSpPr>
          <p:cNvPr id="22" name="右箭头 21"/>
          <p:cNvSpPr/>
          <p:nvPr/>
        </p:nvSpPr>
        <p:spPr>
          <a:xfrm>
            <a:off x="6350000" y="3618090"/>
            <a:ext cx="1081088" cy="1793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3" name="圆角矩形 22"/>
          <p:cNvSpPr/>
          <p:nvPr/>
        </p:nvSpPr>
        <p:spPr>
          <a:xfrm>
            <a:off x="2716213" y="2929115"/>
            <a:ext cx="4608512" cy="24272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温湿度传感器的参数介绍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/>
        </p:nvSpPr>
        <p:spPr>
          <a:xfrm>
            <a:off x="739771" y="2693167"/>
            <a:ext cx="5405847" cy="2322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工作电压范围：</a:t>
            </a:r>
            <a:r>
              <a:rPr lang="en-US" altLang="zh-CN" dirty="0">
                <a:latin typeface="+mn-ea"/>
                <a:ea typeface="+mn-ea"/>
                <a:cs typeface="+mn-ea"/>
                <a:sym typeface="+mn-lt"/>
              </a:rPr>
              <a:t>3.3V—5.5V</a:t>
            </a:r>
          </a:p>
          <a:p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工作电流 ：平均</a:t>
            </a:r>
            <a:r>
              <a:rPr lang="en-US" altLang="zh-CN" dirty="0">
                <a:latin typeface="+mn-ea"/>
                <a:ea typeface="+mn-ea"/>
                <a:cs typeface="+mn-ea"/>
                <a:sym typeface="+mn-lt"/>
              </a:rPr>
              <a:t>0.5mA</a:t>
            </a:r>
          </a:p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测量范围：湿度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－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90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％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RH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，温度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－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50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℃</a:t>
            </a:r>
          </a:p>
          <a:p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精度 ：湿度</a:t>
            </a:r>
            <a:r>
              <a:rPr lang="en-US" altLang="zh-CN" dirty="0">
                <a:latin typeface="+mn-ea"/>
                <a:ea typeface="+mn-ea"/>
                <a:cs typeface="+mn-ea"/>
                <a:sym typeface="+mn-lt"/>
              </a:rPr>
              <a:t>±5%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，温度</a:t>
            </a:r>
            <a:r>
              <a:rPr lang="en-US" altLang="zh-CN" dirty="0">
                <a:latin typeface="+mn-ea"/>
                <a:ea typeface="+mn-ea"/>
                <a:cs typeface="+mn-ea"/>
                <a:sym typeface="+mn-lt"/>
              </a:rPr>
              <a:t>±2℃</a:t>
            </a:r>
          </a:p>
        </p:txBody>
      </p:sp>
      <p:sp>
        <p:nvSpPr>
          <p:cNvPr id="18" name="任意多边形 16"/>
          <p:cNvSpPr/>
          <p:nvPr/>
        </p:nvSpPr>
        <p:spPr>
          <a:xfrm rot="10800000" flipH="1">
            <a:off x="232996" y="1916132"/>
            <a:ext cx="8678007" cy="347882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6104" y="2333262"/>
            <a:ext cx="2776969" cy="2462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温湿度传感器的引脚介绍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8" y="2706914"/>
            <a:ext cx="3641726" cy="32289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46090" y="2268855"/>
            <a:ext cx="2592070" cy="520700"/>
          </a:xfrm>
          <a:prstGeom prst="rect">
            <a:avLst/>
          </a:prstGeom>
          <a:solidFill>
            <a:srgbClr val="508EFF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VCC</a:t>
            </a:r>
            <a:r>
              <a:rPr lang="zh-CN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引脚接电源正极</a:t>
            </a:r>
          </a:p>
        </p:txBody>
      </p:sp>
      <p:sp>
        <p:nvSpPr>
          <p:cNvPr id="12" name="矩形 11"/>
          <p:cNvSpPr/>
          <p:nvPr/>
        </p:nvSpPr>
        <p:spPr>
          <a:xfrm>
            <a:off x="5546090" y="3554730"/>
            <a:ext cx="2592070" cy="520700"/>
          </a:xfrm>
          <a:prstGeom prst="rect">
            <a:avLst/>
          </a:prstGeom>
          <a:solidFill>
            <a:srgbClr val="508EFF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GND</a:t>
            </a:r>
            <a:r>
              <a:rPr lang="zh-CN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引脚接电源负极</a:t>
            </a:r>
          </a:p>
        </p:txBody>
      </p:sp>
      <p:sp>
        <p:nvSpPr>
          <p:cNvPr id="13" name="矩形 12"/>
          <p:cNvSpPr/>
          <p:nvPr/>
        </p:nvSpPr>
        <p:spPr>
          <a:xfrm>
            <a:off x="5546090" y="2911475"/>
            <a:ext cx="2592070" cy="520700"/>
          </a:xfrm>
          <a:prstGeom prst="rect">
            <a:avLst/>
          </a:prstGeom>
          <a:solidFill>
            <a:srgbClr val="508EFF"/>
          </a:solidFill>
          <a:ln w="19050">
            <a:noFill/>
          </a:ln>
          <a:effectLst>
            <a:innerShdw blurRad="76200" dist="63500" dir="13500000">
              <a:prstClr val="black">
                <a:alpha val="46000"/>
              </a:prst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DATA</a:t>
            </a:r>
            <a:r>
              <a:rPr lang="zh-CN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引脚接数据输出</a:t>
            </a:r>
          </a:p>
        </p:txBody>
      </p:sp>
      <p:cxnSp>
        <p:nvCxnSpPr>
          <p:cNvPr id="14" name="直接箭头连接符 13"/>
          <p:cNvCxnSpPr>
            <a:endCxn id="10" idx="1"/>
          </p:cNvCxnSpPr>
          <p:nvPr/>
        </p:nvCxnSpPr>
        <p:spPr>
          <a:xfrm flipV="1">
            <a:off x="3682103" y="2529099"/>
            <a:ext cx="1863725" cy="527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3" idx="1"/>
          </p:cNvCxnSpPr>
          <p:nvPr/>
        </p:nvCxnSpPr>
        <p:spPr>
          <a:xfrm flipV="1">
            <a:off x="3847203" y="3172042"/>
            <a:ext cx="1698625" cy="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1"/>
          </p:cNvCxnSpPr>
          <p:nvPr/>
        </p:nvCxnSpPr>
        <p:spPr>
          <a:xfrm>
            <a:off x="4037703" y="3316498"/>
            <a:ext cx="1508125" cy="49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温湿度传感器的数据格式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647700" y="2313351"/>
            <a:ext cx="7796213" cy="1696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/>
              <a:t>　　数据</a:t>
            </a:r>
            <a:r>
              <a:rPr lang="zh-CN" altLang="en-US" dirty="0"/>
              <a:t>输出采用</a:t>
            </a:r>
            <a:r>
              <a:rPr lang="zh-CN" altLang="en-US" dirty="0">
                <a:solidFill>
                  <a:srgbClr val="FF0000"/>
                </a:solidFill>
              </a:rPr>
              <a:t>单总线</a:t>
            </a:r>
            <a:r>
              <a:rPr lang="zh-CN" altLang="en-US" dirty="0"/>
              <a:t>数据格式，数据分为整数部分和小数部分，输出 </a:t>
            </a:r>
            <a:r>
              <a:rPr lang="en-US" altLang="zh-CN" dirty="0">
                <a:solidFill>
                  <a:srgbClr val="FF0000"/>
                </a:solidFill>
              </a:rPr>
              <a:t>40 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数据，高位先出。</a:t>
            </a:r>
            <a:endParaRPr lang="en-US" altLang="zh-CN" dirty="0"/>
          </a:p>
          <a:p>
            <a:r>
              <a:rPr lang="zh-CN" altLang="en-US" dirty="0" smtClean="0"/>
              <a:t>　　</a:t>
            </a:r>
            <a:r>
              <a:rPr lang="en-US" altLang="zh-CN" dirty="0" smtClean="0"/>
              <a:t>8bit </a:t>
            </a:r>
            <a:r>
              <a:rPr lang="zh-CN" altLang="en-US" dirty="0">
                <a:solidFill>
                  <a:srgbClr val="FF0000"/>
                </a:solidFill>
              </a:rPr>
              <a:t>湿度</a:t>
            </a:r>
            <a:r>
              <a:rPr lang="zh-CN" altLang="en-US" dirty="0"/>
              <a:t>整数数据 </a:t>
            </a:r>
            <a:r>
              <a:rPr lang="en-US" altLang="zh-CN" dirty="0"/>
              <a:t>+8bit </a:t>
            </a:r>
            <a:r>
              <a:rPr lang="zh-CN" altLang="en-US" dirty="0">
                <a:solidFill>
                  <a:srgbClr val="FF0000"/>
                </a:solidFill>
              </a:rPr>
              <a:t>湿度</a:t>
            </a:r>
            <a:r>
              <a:rPr lang="zh-CN" altLang="en-US" dirty="0"/>
              <a:t>小数数据</a:t>
            </a:r>
            <a:r>
              <a:rPr lang="en-US" altLang="zh-CN" dirty="0"/>
              <a:t>+8bit </a:t>
            </a:r>
            <a:r>
              <a:rPr lang="zh-CN" altLang="en-US" dirty="0">
                <a:solidFill>
                  <a:srgbClr val="FF0000"/>
                </a:solidFill>
              </a:rPr>
              <a:t>温度</a:t>
            </a:r>
            <a:r>
              <a:rPr lang="zh-CN" altLang="en-US" dirty="0"/>
              <a:t>整数数据 </a:t>
            </a:r>
            <a:r>
              <a:rPr lang="en-US" altLang="zh-CN" dirty="0"/>
              <a:t>+8bit </a:t>
            </a:r>
            <a:r>
              <a:rPr lang="zh-CN" altLang="en-US" dirty="0">
                <a:solidFill>
                  <a:srgbClr val="FF0000"/>
                </a:solidFill>
              </a:rPr>
              <a:t>温度</a:t>
            </a:r>
            <a:r>
              <a:rPr lang="zh-CN" altLang="en-US" dirty="0"/>
              <a:t>小数数据</a:t>
            </a:r>
            <a:r>
              <a:rPr lang="en-US" altLang="zh-CN" dirty="0"/>
              <a:t>+8bit </a:t>
            </a:r>
            <a:r>
              <a:rPr lang="zh-CN" altLang="en-US" dirty="0"/>
              <a:t>校验位。</a:t>
            </a:r>
          </a:p>
        </p:txBody>
      </p:sp>
      <p:pic>
        <p:nvPicPr>
          <p:cNvPr id="18" name="图片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2" b="41476"/>
          <a:stretch>
            <a:fillRect/>
          </a:stretch>
        </p:blipFill>
        <p:spPr bwMode="auto">
          <a:xfrm>
            <a:off x="779463" y="4240501"/>
            <a:ext cx="75961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任意多边形 16"/>
          <p:cNvSpPr/>
          <p:nvPr/>
        </p:nvSpPr>
        <p:spPr>
          <a:xfrm rot="10800000" flipH="1">
            <a:off x="232996" y="1916132"/>
            <a:ext cx="8678007" cy="347882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060769"/>
            <a:ext cx="914399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en-US" dirty="0"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+mn-ea"/>
                <a:sym typeface="+mn-lt"/>
              </a:rPr>
              <a:t>　</a:t>
            </a:r>
            <a:r>
              <a:rPr lang="zh-CN" altLang="en-US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传感器</a:t>
            </a:r>
            <a:r>
              <a:rPr lang="zh-CN" altLang="en-US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zh-CN" altLang="en-US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控制机制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实践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1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：系统环境搭建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647700" y="3415236"/>
            <a:ext cx="7796213" cy="9582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/>
              <a:t>连接</a:t>
            </a:r>
            <a:r>
              <a:rPr lang="zh-CN" altLang="en-US" dirty="0"/>
              <a:t>鼠标、键盘、显示器等设备，</a:t>
            </a:r>
          </a:p>
          <a:p>
            <a:r>
              <a:rPr lang="zh-CN" altLang="en-US" dirty="0"/>
              <a:t>接通电源。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75" y="2615378"/>
            <a:ext cx="3986766" cy="2990075"/>
          </a:xfrm>
          <a:prstGeom prst="rect">
            <a:avLst/>
          </a:prstGeom>
        </p:spPr>
      </p:pic>
      <p:sp>
        <p:nvSpPr>
          <p:cNvPr id="9" name="内容占位符 2"/>
          <p:cNvSpPr txBox="1"/>
          <p:nvPr/>
        </p:nvSpPr>
        <p:spPr>
          <a:xfrm>
            <a:off x="647700" y="1924822"/>
            <a:ext cx="77962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搭建卡片</a:t>
            </a:r>
            <a:r>
              <a:rPr lang="zh-CN" altLang="en-US" dirty="0" smtClean="0"/>
              <a:t>计算机系统：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实践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1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：系统环境搭建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647700" y="3415236"/>
            <a:ext cx="7796213" cy="14077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白色导线接</a:t>
            </a:r>
            <a:r>
              <a:rPr lang="en-US" altLang="zh-CN" dirty="0"/>
              <a:t>3.3v</a:t>
            </a:r>
            <a:r>
              <a:rPr lang="zh-CN" altLang="en-US" dirty="0"/>
              <a:t>端口（</a:t>
            </a:r>
            <a:r>
              <a:rPr lang="en-US" altLang="zh-CN" dirty="0"/>
              <a:t>1</a:t>
            </a:r>
            <a:r>
              <a:rPr lang="zh-CN" altLang="en-US" dirty="0"/>
              <a:t>号）</a:t>
            </a:r>
          </a:p>
          <a:p>
            <a:r>
              <a:rPr lang="zh-CN" altLang="en-US" dirty="0"/>
              <a:t>黑色导线连接</a:t>
            </a:r>
            <a:r>
              <a:rPr lang="en-US" altLang="zh-CN" dirty="0"/>
              <a:t>GND</a:t>
            </a:r>
            <a:r>
              <a:rPr lang="zh-CN" altLang="en-US" dirty="0"/>
              <a:t>端口（</a:t>
            </a:r>
            <a:r>
              <a:rPr lang="en-US" altLang="zh-CN" dirty="0"/>
              <a:t>5</a:t>
            </a:r>
            <a:r>
              <a:rPr lang="zh-CN" altLang="en-US" dirty="0"/>
              <a:t>号）</a:t>
            </a:r>
          </a:p>
          <a:p>
            <a:r>
              <a:rPr lang="zh-CN" altLang="en-US" dirty="0"/>
              <a:t>灰色导线连接输入输出端口（</a:t>
            </a:r>
            <a:r>
              <a:rPr lang="en-US" altLang="zh-CN" dirty="0"/>
              <a:t>6</a:t>
            </a:r>
            <a:r>
              <a:rPr lang="zh-CN" altLang="en-US" dirty="0"/>
              <a:t>号）</a:t>
            </a:r>
          </a:p>
        </p:txBody>
      </p:sp>
      <p:sp>
        <p:nvSpPr>
          <p:cNvPr id="9" name="内容占位符 2"/>
          <p:cNvSpPr txBox="1"/>
          <p:nvPr/>
        </p:nvSpPr>
        <p:spPr>
          <a:xfrm>
            <a:off x="647700" y="1924822"/>
            <a:ext cx="77962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连接温湿度传感器模块：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44632" y="2615378"/>
            <a:ext cx="4122922" cy="3354355"/>
            <a:chOff x="5265627" y="2337435"/>
            <a:chExt cx="4848823" cy="394493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0" t="17848" r="19383" b="24629"/>
            <a:stretch>
              <a:fillRect/>
            </a:stretch>
          </p:blipFill>
          <p:spPr>
            <a:xfrm>
              <a:off x="5265627" y="2337435"/>
              <a:ext cx="2806700" cy="394493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3" t="12592" r="40123" b="25001"/>
            <a:stretch>
              <a:fillRect/>
            </a:stretch>
          </p:blipFill>
          <p:spPr>
            <a:xfrm rot="10800000">
              <a:off x="8357191" y="2337436"/>
              <a:ext cx="1757259" cy="39449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实践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2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：程序执行和数据读取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647700" y="2851711"/>
            <a:ext cx="779621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运行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Python3</a:t>
            </a:r>
            <a:r>
              <a:rPr lang="zh-CN" altLang="en-US" dirty="0"/>
              <a:t>编程环境</a:t>
            </a:r>
          </a:p>
          <a:p>
            <a:r>
              <a:rPr lang="zh-CN" altLang="en-US" dirty="0"/>
              <a:t>打开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test1.py</a:t>
            </a:r>
            <a:r>
              <a:rPr lang="zh-CN" altLang="en-US" dirty="0"/>
              <a:t>程序文件</a:t>
            </a:r>
          </a:p>
          <a:p>
            <a:r>
              <a:rPr lang="zh-CN" altLang="en-US" dirty="0"/>
              <a:t>路径：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pi\desktop\program</a:t>
            </a:r>
          </a:p>
          <a:p>
            <a:r>
              <a:rPr lang="zh-CN" altLang="en-US" dirty="0"/>
              <a:t>执行程序，观察传感器的输出数据</a:t>
            </a:r>
          </a:p>
        </p:txBody>
      </p:sp>
      <p:pic>
        <p:nvPicPr>
          <p:cNvPr id="13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76" y="1977655"/>
            <a:ext cx="2821537" cy="445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程序主要功能讲解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979105" y="2105377"/>
            <a:ext cx="7378086" cy="3943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接收启动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数据读取</a:t>
            </a:r>
          </a:p>
          <a:p>
            <a:r>
              <a:rPr lang="zh-CN" altLang="en-US" dirty="0" smtClean="0"/>
              <a:t>　　数据</a:t>
            </a:r>
            <a:r>
              <a:rPr lang="zh-CN" altLang="en-US" dirty="0"/>
              <a:t>接收：接收</a:t>
            </a:r>
            <a:r>
              <a:rPr lang="en-US" altLang="zh-CN" dirty="0"/>
              <a:t>40</a:t>
            </a:r>
            <a:r>
              <a:rPr lang="zh-CN" altLang="en-US" dirty="0"/>
              <a:t>为二进制数值、存储到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data</a:t>
            </a:r>
            <a:r>
              <a:rPr lang="zh-CN" altLang="en-US" dirty="0"/>
              <a:t>列表中</a:t>
            </a:r>
          </a:p>
          <a:p>
            <a:r>
              <a:rPr lang="zh-CN" altLang="en-US" dirty="0" smtClean="0"/>
              <a:t>　　数据</a:t>
            </a:r>
            <a:r>
              <a:rPr lang="zh-CN" altLang="en-US" dirty="0"/>
              <a:t>解析：把</a:t>
            </a:r>
            <a:r>
              <a:rPr lang="en-US" altLang="zh-CN" dirty="0"/>
              <a:t>40</a:t>
            </a:r>
            <a:r>
              <a:rPr lang="zh-CN" altLang="en-US" dirty="0"/>
              <a:t>位二进制数按功能分解为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位数据</a:t>
            </a:r>
          </a:p>
          <a:p>
            <a:r>
              <a:rPr lang="zh-CN" altLang="en-US" dirty="0" smtClean="0"/>
              <a:t>　　数据</a:t>
            </a:r>
            <a:r>
              <a:rPr lang="zh-CN" altLang="en-US" dirty="0"/>
              <a:t>转换：把</a:t>
            </a:r>
            <a:r>
              <a:rPr lang="en-US" altLang="zh-CN" dirty="0"/>
              <a:t>5</a:t>
            </a:r>
            <a:r>
              <a:rPr lang="zh-CN" altLang="en-US" dirty="0"/>
              <a:t>个二进制数转换为十进制数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数据输出</a:t>
            </a:r>
          </a:p>
          <a:p>
            <a:endParaRPr lang="zh-CN" altLang="en-US" dirty="0"/>
          </a:p>
          <a:p>
            <a:r>
              <a:rPr lang="zh-CN" altLang="en-US" dirty="0"/>
              <a:t>（详见程序代码）</a:t>
            </a:r>
          </a:p>
        </p:txBody>
      </p:sp>
      <p:sp>
        <p:nvSpPr>
          <p:cNvPr id="6" name="任意多边形 16"/>
          <p:cNvSpPr/>
          <p:nvPr/>
        </p:nvSpPr>
        <p:spPr>
          <a:xfrm rot="10800000" flipH="1">
            <a:off x="232996" y="1916132"/>
            <a:ext cx="8678007" cy="445277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实践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3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：数据的校验和筛选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05" y="1821815"/>
            <a:ext cx="2863850" cy="452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数据校验方法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1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：量程校验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739772" y="3080649"/>
            <a:ext cx="4760913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传感器的测量范围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>
                <a:sym typeface="+mn-lt"/>
              </a:rPr>
              <a:t>　　</a:t>
            </a:r>
            <a:r>
              <a:rPr lang="zh-CN" altLang="en-US" dirty="0" smtClean="0"/>
              <a:t>温度</a:t>
            </a:r>
            <a:r>
              <a:rPr lang="zh-CN" altLang="en-US" dirty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50 </a:t>
            </a:r>
            <a:r>
              <a:rPr lang="zh-CN" altLang="en-US" dirty="0" smtClean="0"/>
              <a:t>℃</a:t>
            </a:r>
            <a:endParaRPr lang="en-US" altLang="zh-CN" dirty="0" smtClean="0"/>
          </a:p>
          <a:p>
            <a:r>
              <a:rPr lang="zh-CN" altLang="en-US" dirty="0">
                <a:sym typeface="+mn-lt"/>
              </a:rPr>
              <a:t>　　</a:t>
            </a:r>
            <a:r>
              <a:rPr lang="zh-CN" altLang="en-US" dirty="0" smtClean="0"/>
              <a:t>湿度</a:t>
            </a:r>
            <a:r>
              <a:rPr lang="zh-CN" altLang="en-US" dirty="0"/>
              <a:t>：</a:t>
            </a:r>
            <a:r>
              <a:rPr lang="en-US" altLang="zh-CN" dirty="0" smtClean="0"/>
              <a:t>20</a:t>
            </a:r>
            <a:r>
              <a:rPr lang="zh-CN" altLang="en-US" dirty="0"/>
              <a:t>～</a:t>
            </a:r>
            <a:r>
              <a:rPr lang="en-US" altLang="zh-CN" dirty="0" smtClean="0"/>
              <a:t>90 </a:t>
            </a:r>
            <a:r>
              <a:rPr lang="zh-CN" altLang="en-US" dirty="0"/>
              <a:t>％</a:t>
            </a:r>
            <a:r>
              <a:rPr lang="en-US" altLang="zh-CN" dirty="0"/>
              <a:t>RH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1900238"/>
            <a:ext cx="3078162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>
            <a:off x="5207000" y="2416175"/>
            <a:ext cx="3660775" cy="388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0" name="椭圆 9"/>
          <p:cNvSpPr/>
          <p:nvPr/>
        </p:nvSpPr>
        <p:spPr>
          <a:xfrm>
            <a:off x="5207000" y="3563938"/>
            <a:ext cx="3660775" cy="388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5207000" y="6115050"/>
            <a:ext cx="3660775" cy="388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参考程序代码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13" name="图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/>
          <a:stretch>
            <a:fillRect/>
          </a:stretch>
        </p:blipFill>
        <p:spPr bwMode="auto">
          <a:xfrm>
            <a:off x="520995" y="2392845"/>
            <a:ext cx="8516680" cy="229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数据校验方法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2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：校验码校验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647700" y="2313351"/>
            <a:ext cx="7796213" cy="31896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/>
              <a:t>　　温湿</a:t>
            </a:r>
            <a:r>
              <a:rPr lang="zh-CN" altLang="en-US" dirty="0"/>
              <a:t>度传感器一次传送</a:t>
            </a:r>
            <a:r>
              <a:rPr lang="en-US" altLang="zh-CN" dirty="0"/>
              <a:t>40</a:t>
            </a:r>
            <a:r>
              <a:rPr lang="zh-CN" altLang="en-US" dirty="0"/>
              <a:t>位的数据。并且数据前</a:t>
            </a:r>
            <a:r>
              <a:rPr lang="en-US" altLang="zh-CN" dirty="0"/>
              <a:t>16</a:t>
            </a:r>
            <a:r>
              <a:rPr lang="zh-CN" altLang="en-US" dirty="0"/>
              <a:t>位是与湿度相关的，中间</a:t>
            </a:r>
            <a:r>
              <a:rPr lang="en-US" altLang="zh-CN" dirty="0"/>
              <a:t>16</a:t>
            </a:r>
            <a:r>
              <a:rPr lang="zh-CN" altLang="en-US" dirty="0"/>
              <a:t>位是与温度相关的，最后</a:t>
            </a:r>
            <a:r>
              <a:rPr lang="en-US" altLang="zh-CN" dirty="0"/>
              <a:t>8</a:t>
            </a:r>
            <a:r>
              <a:rPr lang="zh-CN" altLang="en-US" dirty="0"/>
              <a:t>位是用来校验的。校验方法如下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 smtClean="0"/>
              <a:t>　　校验</a:t>
            </a:r>
            <a:r>
              <a:rPr lang="zh-CN" altLang="en-US" dirty="0"/>
              <a:t>成功，证明这一次的温湿度是结果正确的。</a:t>
            </a:r>
          </a:p>
        </p:txBody>
      </p:sp>
      <p:sp>
        <p:nvSpPr>
          <p:cNvPr id="6" name="任意多边形 16"/>
          <p:cNvSpPr/>
          <p:nvPr/>
        </p:nvSpPr>
        <p:spPr>
          <a:xfrm rot="10800000" flipH="1">
            <a:off x="232996" y="1916132"/>
            <a:ext cx="8678007" cy="402746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5"/>
          <a:stretch>
            <a:fillRect/>
          </a:stretch>
        </p:blipFill>
        <p:spPr bwMode="auto">
          <a:xfrm>
            <a:off x="595312" y="3462972"/>
            <a:ext cx="8548688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参考程序代码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/>
          <a:stretch>
            <a:fillRect/>
          </a:stretch>
        </p:blipFill>
        <p:spPr bwMode="auto">
          <a:xfrm>
            <a:off x="202019" y="2435225"/>
            <a:ext cx="8684806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校验后程序执行结果示范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r="28554"/>
          <a:stretch>
            <a:fillRect/>
          </a:stretch>
        </p:blipFill>
        <p:spPr bwMode="auto">
          <a:xfrm>
            <a:off x="4954270" y="1735455"/>
            <a:ext cx="3006090" cy="491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t="12276" r="26015"/>
          <a:stretch>
            <a:fillRect/>
          </a:stretch>
        </p:blipFill>
        <p:spPr bwMode="auto">
          <a:xfrm>
            <a:off x="1118235" y="1735455"/>
            <a:ext cx="2872740" cy="491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23"/>
          <p:cNvSpPr txBox="1"/>
          <p:nvPr/>
        </p:nvSpPr>
        <p:spPr>
          <a:xfrm>
            <a:off x="2567676" y="3488048"/>
            <a:ext cx="4008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说一说，我们身边有哪些传感器？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79105" y="106210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我们身边的传感器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0" name="任意多边形 16"/>
          <p:cNvSpPr/>
          <p:nvPr/>
        </p:nvSpPr>
        <p:spPr>
          <a:xfrm rot="10800000" flipH="1">
            <a:off x="232996" y="1916132"/>
            <a:ext cx="8678007" cy="347882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问题扩展：数据的应用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95350" y="2425110"/>
            <a:ext cx="7886700" cy="29483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舒适温度：舒适环境温度的范围是</a:t>
            </a:r>
            <a:r>
              <a:rPr lang="en-US" altLang="zh-CN" dirty="0">
                <a:solidFill>
                  <a:srgbClr val="FF0000"/>
                </a:solidFill>
              </a:rPr>
              <a:t>17</a:t>
            </a:r>
            <a:r>
              <a:rPr lang="zh-CN" altLang="en-US" dirty="0">
                <a:solidFill>
                  <a:srgbClr val="FF0000"/>
                </a:solidFill>
              </a:rPr>
              <a:t>～</a:t>
            </a:r>
            <a:r>
              <a:rPr lang="en-US" altLang="zh-CN" dirty="0">
                <a:solidFill>
                  <a:srgbClr val="FF0000"/>
                </a:solidFill>
              </a:rPr>
              <a:t>26℃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舒适湿度：健康的湿度环境范围是</a:t>
            </a:r>
            <a:r>
              <a:rPr lang="en-US" altLang="zh-CN" dirty="0">
                <a:solidFill>
                  <a:srgbClr val="FF0000"/>
                </a:solidFill>
              </a:rPr>
              <a:t>45%</a:t>
            </a:r>
            <a:r>
              <a:rPr lang="zh-CN" altLang="en-US" dirty="0">
                <a:solidFill>
                  <a:srgbClr val="FF0000"/>
                </a:solidFill>
              </a:rPr>
              <a:t>～</a:t>
            </a:r>
            <a:r>
              <a:rPr lang="en-US" altLang="zh-CN" dirty="0">
                <a:solidFill>
                  <a:srgbClr val="FF0000"/>
                </a:solidFill>
              </a:rPr>
              <a:t>65%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466E8C"/>
                </a:solidFill>
              </a:rPr>
              <a:t>当温度不在这个范围内，能否增加一个报警功能，如何实现？</a:t>
            </a:r>
            <a:endParaRPr lang="en-US" altLang="zh-CN" dirty="0">
              <a:solidFill>
                <a:srgbClr val="466E8C"/>
              </a:solidFill>
            </a:endParaRPr>
          </a:p>
          <a:p>
            <a:r>
              <a:rPr lang="zh-CN" altLang="en-US" dirty="0">
                <a:solidFill>
                  <a:srgbClr val="466E8C"/>
                </a:solidFill>
              </a:rPr>
              <a:t>硬件和软件应如何修改？</a:t>
            </a:r>
            <a:endParaRPr lang="en-US" altLang="zh-CN" dirty="0">
              <a:solidFill>
                <a:srgbClr val="466E8C"/>
              </a:solidFill>
            </a:endParaRPr>
          </a:p>
          <a:p>
            <a:r>
              <a:rPr lang="zh-CN" altLang="en-US" dirty="0">
                <a:solidFill>
                  <a:srgbClr val="466E8C"/>
                </a:solidFill>
              </a:rPr>
              <a:t>说出你的想法，并动手实践。</a:t>
            </a:r>
            <a:endParaRPr lang="en-US" altLang="zh-CN" dirty="0">
              <a:solidFill>
                <a:srgbClr val="466E8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解决办法提示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3234070" y="3031166"/>
            <a:ext cx="3102934" cy="1455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增加报警灯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报警灯端口设置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报警程序代码</a:t>
            </a:r>
          </a:p>
        </p:txBody>
      </p:sp>
      <p:sp>
        <p:nvSpPr>
          <p:cNvPr id="5" name="任意多边形 16"/>
          <p:cNvSpPr/>
          <p:nvPr/>
        </p:nvSpPr>
        <p:spPr>
          <a:xfrm rot="10800000" flipH="1">
            <a:off x="232996" y="2256374"/>
            <a:ext cx="8678007" cy="334698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实践环节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4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：数据应用和控制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979105" y="1794709"/>
            <a:ext cx="411302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报警灯的安装和端口设置</a:t>
            </a:r>
          </a:p>
        </p:txBody>
      </p:sp>
      <p:pic>
        <p:nvPicPr>
          <p:cNvPr id="6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4" t="8043" r="14943" b="31641"/>
          <a:stretch>
            <a:fillRect/>
          </a:stretch>
        </p:blipFill>
        <p:spPr bwMode="auto">
          <a:xfrm>
            <a:off x="4310382" y="2838893"/>
            <a:ext cx="4412959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3200400"/>
            <a:ext cx="3784919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947"/>
          <a:stretch>
            <a:fillRect/>
          </a:stretch>
        </p:blipFill>
        <p:spPr>
          <a:xfrm>
            <a:off x="381481" y="4460081"/>
            <a:ext cx="3760788" cy="52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实践环节</a:t>
            </a:r>
            <a:r>
              <a:rPr lang="en-US" altLang="zh-CN" sz="3200" b="1" kern="0" dirty="0">
                <a:solidFill>
                  <a:srgbClr val="466E8C"/>
                </a:solidFill>
                <a:cs typeface="+mn-ea"/>
                <a:sym typeface="+mn-lt"/>
              </a:rPr>
              <a:t>4</a:t>
            </a:r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：数据应用和控制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979105" y="1794709"/>
            <a:ext cx="411302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/>
              <a:t>报警程序代码</a:t>
            </a:r>
          </a:p>
        </p:txBody>
      </p:sp>
      <p:pic>
        <p:nvPicPr>
          <p:cNvPr id="12" name="图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5" y="2597114"/>
            <a:ext cx="7272338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完成效果示范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t="11852" r="27425"/>
          <a:stretch>
            <a:fillRect/>
          </a:stretch>
        </p:blipFill>
        <p:spPr bwMode="auto">
          <a:xfrm>
            <a:off x="6083820" y="1646879"/>
            <a:ext cx="27146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1" t="12064" b="14075"/>
          <a:stretch>
            <a:fillRect/>
          </a:stretch>
        </p:blipFill>
        <p:spPr bwMode="auto">
          <a:xfrm>
            <a:off x="656381" y="2565341"/>
            <a:ext cx="5138363" cy="361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数据的应用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979105" y="2176499"/>
            <a:ext cx="7886700" cy="1455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直接应用：电子温湿度计。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简单控制：温湿度自动报警系统。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物联网、信息系统：智能家居、智能温室。</a:t>
            </a:r>
          </a:p>
        </p:txBody>
      </p:sp>
      <p:pic>
        <p:nvPicPr>
          <p:cNvPr id="10" name="Picture 4" descr="https://timgsa.baidu.com/timg?image&amp;quality=80&amp;size=b9999_10000&amp;sec=1558098869854&amp;di=4d1d3657c5a9c2fab6242b6d5242d5cb&amp;imgtype=0&amp;src=http%3A%2F%2Fimg1.d17.cc%2Fgroup5%2FM00%2F6A%2F88%2FAgAAAFrQYGaIa4DxAAOoPV4XRDEAAAFggI3dBYAA6hV4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0"/>
          <a:stretch>
            <a:fillRect/>
          </a:stretch>
        </p:blipFill>
        <p:spPr bwMode="auto">
          <a:xfrm>
            <a:off x="1085850" y="3954463"/>
            <a:ext cx="3228975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https://timgsa.baidu.com/timg?image&amp;quality=80&amp;size=b9999_10000&amp;sec=1558099073013&amp;di=f5e885a92d32d62a780c6bec33d6afcb&amp;imgtype=0&amp;src=http%3A%2F%2Fwww.saiyimcu.com%2FUpload%2F817066_e1416105d12948139e461d9d5522a083_jpg_srz_p_461_397_75_22_0_50_1_20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55" y="3954463"/>
            <a:ext cx="3181350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062104"/>
            <a:ext cx="73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课程总结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27750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23164" y="1985113"/>
            <a:ext cx="7886700" cy="43129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>
                <a:solidFill>
                  <a:srgbClr val="466E8C"/>
                </a:solidFill>
              </a:rPr>
              <a:t>传感器的</a:t>
            </a:r>
            <a:r>
              <a:rPr lang="zh-CN" altLang="en-US" dirty="0" smtClean="0">
                <a:solidFill>
                  <a:srgbClr val="466E8C"/>
                </a:solidFill>
              </a:rPr>
              <a:t>概念</a:t>
            </a:r>
            <a:r>
              <a:rPr lang="zh-CN" altLang="en-US" dirty="0">
                <a:solidFill>
                  <a:srgbClr val="466E8C"/>
                </a:solidFill>
              </a:rPr>
              <a:t>：</a:t>
            </a:r>
          </a:p>
          <a:p>
            <a:r>
              <a:rPr lang="zh-CN" altLang="en-US" dirty="0" smtClean="0"/>
              <a:t>　　传感器</a:t>
            </a:r>
            <a:r>
              <a:rPr lang="zh-CN" altLang="en-US" dirty="0"/>
              <a:t>指能检测、采集物理世界的各种信息，并将信息转化为以电信号形式表示的</a:t>
            </a:r>
            <a:r>
              <a:rPr lang="zh-CN" altLang="en-US" dirty="0">
                <a:solidFill>
                  <a:srgbClr val="FF0000"/>
                </a:solidFill>
              </a:rPr>
              <a:t>数据采集设备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olidFill>
                  <a:srgbClr val="466E8C"/>
                </a:solidFill>
              </a:rPr>
              <a:t>温湿度传感器的信息获取：</a:t>
            </a:r>
          </a:p>
          <a:p>
            <a:r>
              <a:rPr lang="zh-CN" altLang="en-US" dirty="0" smtClean="0"/>
              <a:t>　　接收</a:t>
            </a:r>
            <a:r>
              <a:rPr lang="zh-CN" altLang="en-US" dirty="0"/>
              <a:t>启动、数据读取、数据筛选、数据输出。</a:t>
            </a:r>
          </a:p>
          <a:p>
            <a:r>
              <a:rPr lang="zh-CN" altLang="en-US" dirty="0">
                <a:solidFill>
                  <a:srgbClr val="466E8C"/>
                </a:solidFill>
              </a:rPr>
              <a:t>传感器数据的校验和筛选：</a:t>
            </a:r>
          </a:p>
          <a:p>
            <a:r>
              <a:rPr lang="zh-CN" altLang="en-US" dirty="0" smtClean="0"/>
              <a:t>　　量程</a:t>
            </a:r>
            <a:r>
              <a:rPr lang="zh-CN" altLang="en-US" dirty="0"/>
              <a:t>校验、校验码校验。</a:t>
            </a:r>
          </a:p>
          <a:p>
            <a:r>
              <a:rPr lang="zh-CN" altLang="en-US" dirty="0">
                <a:solidFill>
                  <a:srgbClr val="466E8C"/>
                </a:solidFill>
              </a:rPr>
              <a:t>传感器数据的应用和</a:t>
            </a:r>
            <a:r>
              <a:rPr lang="zh-CN" altLang="en-US" dirty="0" smtClean="0">
                <a:solidFill>
                  <a:srgbClr val="466E8C"/>
                </a:solidFill>
              </a:rPr>
              <a:t>控制</a:t>
            </a:r>
            <a:r>
              <a:rPr lang="zh-CN" altLang="en-US" dirty="0">
                <a:solidFill>
                  <a:srgbClr val="466E8C"/>
                </a:solidFill>
              </a:rPr>
              <a:t>：</a:t>
            </a:r>
          </a:p>
          <a:p>
            <a:r>
              <a:rPr lang="zh-CN" altLang="en-US" dirty="0" smtClean="0"/>
              <a:t>　　应用</a:t>
            </a:r>
            <a:r>
              <a:rPr lang="zh-CN" altLang="en-US" dirty="0"/>
              <a:t>数据执行控制功能。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  <a:latin typeface="+mn-lt"/>
                <a:ea typeface="+mn-ea"/>
                <a:cs typeface="+mn-ea"/>
                <a:sym typeface="+mn-lt"/>
              </a:rPr>
              <a:t>Thanks  for  watching</a:t>
            </a:r>
            <a:endParaRPr lang="zh-CN" altLang="en-US" sz="2000" dirty="0"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33769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我们身边的传感器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55309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9" b="15759"/>
          <a:stretch>
            <a:fillRect/>
          </a:stretch>
        </p:blipFill>
        <p:spPr>
          <a:xfrm>
            <a:off x="464994" y="2968071"/>
            <a:ext cx="2625833" cy="1881114"/>
          </a:xfrm>
          <a:prstGeom prst="rect">
            <a:avLst/>
          </a:prstGeom>
        </p:spPr>
      </p:pic>
      <p:pic>
        <p:nvPicPr>
          <p:cNvPr id="7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84" y="3002958"/>
            <a:ext cx="2743200" cy="186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69" y="2968071"/>
            <a:ext cx="2848873" cy="18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9" b="15759"/>
          <a:stretch>
            <a:fillRect/>
          </a:stretch>
        </p:blipFill>
        <p:spPr>
          <a:xfrm>
            <a:off x="464994" y="2968071"/>
            <a:ext cx="2625833" cy="1881114"/>
          </a:xfrm>
          <a:prstGeom prst="rect">
            <a:avLst/>
          </a:prstGeom>
        </p:spPr>
      </p:pic>
      <p:pic>
        <p:nvPicPr>
          <p:cNvPr id="7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84" y="3002958"/>
            <a:ext cx="2743200" cy="186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69" y="2968071"/>
            <a:ext cx="2848873" cy="18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998036" y="5224463"/>
            <a:ext cx="1559748" cy="510778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压力传感器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738104" y="5227638"/>
            <a:ext cx="1679002" cy="510778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红外传感器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504885" y="5224463"/>
            <a:ext cx="1862197" cy="510778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超声波传感器</a:t>
            </a:r>
          </a:p>
        </p:txBody>
      </p:sp>
      <p:sp>
        <p:nvSpPr>
          <p:cNvPr id="10" name="文本框 10"/>
          <p:cNvSpPr txBox="1"/>
          <p:nvPr/>
        </p:nvSpPr>
        <p:spPr>
          <a:xfrm>
            <a:off x="979105" y="133769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我们身边的传感器</a:t>
            </a:r>
          </a:p>
        </p:txBody>
      </p:sp>
      <p:sp>
        <p:nvSpPr>
          <p:cNvPr id="12" name="等腰三角形 8"/>
          <p:cNvSpPr/>
          <p:nvPr/>
        </p:nvSpPr>
        <p:spPr>
          <a:xfrm rot="5400000">
            <a:off x="643039" y="155309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29324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手机里的传感器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50864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10" name="Picture 4" descr="https://timgsa.baidu.com/timg?image&amp;quality=80&amp;size=b9999_10000&amp;sec=1558097351056&amp;di=0bec70e6514b9d63ddcac22277f092a8&amp;imgtype=0&amp;src=http%3A%2F%2Fimg.mp.itc.cn%2Fupload%2F20170422%2F984a1b8370bd468db2a0d47afb336a76_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1" r="20686"/>
          <a:stretch>
            <a:fillRect/>
          </a:stretch>
        </p:blipFill>
        <p:spPr bwMode="auto">
          <a:xfrm>
            <a:off x="5756275" y="2074235"/>
            <a:ext cx="2657475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/>
          <p:cNvSpPr txBox="1"/>
          <p:nvPr/>
        </p:nvSpPr>
        <p:spPr bwMode="auto">
          <a:xfrm>
            <a:off x="979105" y="3545202"/>
            <a:ext cx="5146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我们使用的智能手机里有哪些传感器？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"/>
          <a:stretch/>
        </p:blipFill>
        <p:spPr bwMode="auto">
          <a:xfrm>
            <a:off x="739773" y="2728900"/>
            <a:ext cx="4354742" cy="302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979105" y="128435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手机里的传感器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49975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7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r="27287"/>
          <a:stretch>
            <a:fillRect/>
          </a:stretch>
        </p:blipFill>
        <p:spPr bwMode="auto">
          <a:xfrm>
            <a:off x="5591135" y="1935125"/>
            <a:ext cx="2905743" cy="39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79105" y="120434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手机里的传感器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41974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823164" y="2234351"/>
            <a:ext cx="2560638" cy="34461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光线传感器</a:t>
            </a:r>
            <a:endParaRPr lang="en-US" altLang="zh-CN" dirty="0"/>
          </a:p>
          <a:p>
            <a:r>
              <a:rPr lang="zh-CN" altLang="en-US" dirty="0"/>
              <a:t>麦克风</a:t>
            </a:r>
            <a:endParaRPr lang="en-US" altLang="zh-CN" dirty="0"/>
          </a:p>
          <a:p>
            <a:r>
              <a:rPr lang="zh-CN" altLang="en-US" dirty="0"/>
              <a:t>重力传感器</a:t>
            </a:r>
            <a:endParaRPr lang="en-US" altLang="zh-CN" dirty="0"/>
          </a:p>
          <a:p>
            <a:r>
              <a:rPr lang="zh-CN" altLang="en-US" dirty="0"/>
              <a:t>霍尔传感器</a:t>
            </a:r>
            <a:endParaRPr lang="en-US" altLang="zh-CN" dirty="0"/>
          </a:p>
          <a:p>
            <a:r>
              <a:rPr lang="zh-CN" altLang="en-US" dirty="0"/>
              <a:t>陀螺仪</a:t>
            </a:r>
            <a:endParaRPr lang="en-US" altLang="zh-CN" dirty="0"/>
          </a:p>
          <a:p>
            <a:r>
              <a:rPr lang="zh-CN" altLang="en-US" dirty="0"/>
              <a:t>距离传感器</a:t>
            </a:r>
            <a:endParaRPr lang="en-US" altLang="zh-CN" dirty="0"/>
          </a:p>
          <a:p>
            <a:r>
              <a:rPr lang="en-US" altLang="zh-CN" dirty="0">
                <a:ea typeface="宋体" panose="02010600030101010101" pitchFamily="2" charset="-122"/>
              </a:rPr>
              <a:t>……</a:t>
            </a:r>
          </a:p>
        </p:txBody>
      </p:sp>
      <p:pic>
        <p:nvPicPr>
          <p:cNvPr id="10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1" y="1916518"/>
            <a:ext cx="1657350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9" y="3594506"/>
            <a:ext cx="1636712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69" y="4597806"/>
            <a:ext cx="22034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r="8054"/>
          <a:stretch>
            <a:fillRect/>
          </a:stretch>
        </p:blipFill>
        <p:spPr bwMode="auto">
          <a:xfrm>
            <a:off x="3217019" y="2534056"/>
            <a:ext cx="155575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s://timgsa.baidu.com/timg?image&amp;quality=80&amp;size=b9999_10000&amp;sec=1558612516805&amp;di=9f3eeac4ba70b9f9f33fea538f262a73&amp;imgtype=0&amp;src=http%3A%2F%2Fepaper.xxcb.cn%2FXXCBB%2Fres%2F1%2F20140919%2F871614110599692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24"/>
          <a:stretch>
            <a:fillRect/>
          </a:stretch>
        </p:blipFill>
        <p:spPr bwMode="auto">
          <a:xfrm>
            <a:off x="5514131" y="4132668"/>
            <a:ext cx="165893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 descr="https://timgsa.baidu.com/timg?image&amp;quality=80&amp;size=b9999_10000&amp;sec=1558612638794&amp;di=224cafb75203ecc326f93604bb0d1fac&amp;imgtype=jpg&amp;src=http%3A%2F%2Fimg0.imgtn.bdimg.com%2Fit%2Fu%3D3708260595%2C3173052924%26fm%3D214%26gp%3D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22176" r="32166" b="25482"/>
          <a:stretch>
            <a:fillRect/>
          </a:stretch>
        </p:blipFill>
        <p:spPr bwMode="auto">
          <a:xfrm>
            <a:off x="7268319" y="1840318"/>
            <a:ext cx="1636712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23"/>
          <p:cNvSpPr txBox="1"/>
          <p:nvPr/>
        </p:nvSpPr>
        <p:spPr>
          <a:xfrm>
            <a:off x="1148316" y="3147805"/>
            <a:ext cx="6557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　　传感器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指能检测、采集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物理世界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的各种信息，并将信息转化为以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rPr>
              <a:t>电信号</a:t>
            </a:r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形式表示的数据采集设备。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79105" y="120434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传感器的定义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643039" y="141974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10" name="任意多边形 16"/>
          <p:cNvSpPr/>
          <p:nvPr/>
        </p:nvSpPr>
        <p:spPr>
          <a:xfrm rot="10800000" flipH="1">
            <a:off x="232996" y="1916132"/>
            <a:ext cx="8678007" cy="347882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4pa1rk5">
      <a:majorFont>
        <a:latin typeface="KaiTi_GB2312"/>
        <a:ea typeface="KaiTi_GB2312"/>
        <a:cs typeface=""/>
      </a:majorFont>
      <a:minorFont>
        <a:latin typeface="KaiTi_GB2312"/>
        <a:ea typeface="KaiTi_GB2312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492</Words>
  <Application>Microsoft Office PowerPoint</Application>
  <PresentationFormat>全屏显示(4:3)</PresentationFormat>
  <Paragraphs>148</Paragraphs>
  <Slides>37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138</cp:revision>
  <dcterms:created xsi:type="dcterms:W3CDTF">2019-04-15T01:46:00Z</dcterms:created>
  <dcterms:modified xsi:type="dcterms:W3CDTF">2019-08-27T06:05:43Z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